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72" r:id="rId11"/>
    <p:sldId id="267" r:id="rId12"/>
    <p:sldId id="268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D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907" autoAdjust="0"/>
  </p:normalViewPr>
  <p:slideViewPr>
    <p:cSldViewPr>
      <p:cViewPr>
        <p:scale>
          <a:sx n="100" d="100"/>
          <a:sy n="100" d="100"/>
        </p:scale>
        <p:origin x="-1040" y="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3" name="Picture 2" descr="appFX_final_whitebg_me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00" y="6096000"/>
            <a:ext cx="1442400" cy="9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0" name="Picture 9" descr="appFX_final_blackbg_me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00" y="6096000"/>
            <a:ext cx="1442400" cy="9576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  <p:pic>
        <p:nvPicPr>
          <p:cNvPr id="8" name="Picture 7" descr="slideshow_control_activ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72200"/>
            <a:ext cx="7542020" cy="45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  <p:pic>
        <p:nvPicPr>
          <p:cNvPr id="13" name="Picture 12" descr="slideshow_control_activ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72200"/>
            <a:ext cx="7542020" cy="45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31293-CFF8-492B-A58D-52742D1B5ADD}" type="datetimeFigureOut">
              <a:rPr lang="en-US" smtClean="0"/>
              <a:t>8/29/13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2013 @ Copyright             CONFIDENTIAL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7331293-CFF8-492B-A58D-52742D1B5ADD}" type="datetimeFigureOut">
              <a:rPr lang="en-US" smtClean="0"/>
              <a:t>8/29/13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2013 @ Copyright              CONFIDENTIAL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2F2D5BC-5CB3-451E-85B2-38E3F0F15E11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pic>
        <p:nvPicPr>
          <p:cNvPr id="2" name="Picture 1" descr="slideshow_control_activ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72200"/>
            <a:ext cx="7542020" cy="4571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924800" y="6324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b="1" i="1" dirty="0" smtClean="0">
                <a:solidFill>
                  <a:srgbClr val="9BDA1F"/>
                </a:solidFill>
                <a:latin typeface="Helvetica"/>
                <a:cs typeface="Helvetica"/>
              </a:rPr>
              <a:t>AppFX</a:t>
            </a:r>
            <a:endParaRPr lang="en-US" b="1" i="1" dirty="0">
              <a:solidFill>
                <a:srgbClr val="9BDA1F"/>
              </a:solidFill>
              <a:latin typeface="Helvetica"/>
              <a:cs typeface="Helvetica"/>
            </a:endParaRPr>
          </a:p>
        </p:txBody>
      </p:sp>
      <p:pic>
        <p:nvPicPr>
          <p:cNvPr id="5" name="Picture 4" descr="sub_heading_bg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28000" cy="381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ont_Perspective_Busweiser_1.4.JPG"/>
          <p:cNvPicPr>
            <a:picLocks noChangeAspect="1"/>
          </p:cNvPicPr>
          <p:nvPr/>
        </p:nvPicPr>
        <p:blipFill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696200" cy="4329113"/>
          </a:xfrm>
          <a:prstGeom prst="rect">
            <a:avLst/>
          </a:prstGeom>
          <a:effectLst>
            <a:softEdge rad="4572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Regional Marketing Manager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Independent </a:t>
            </a:r>
            <a:r>
              <a:rPr lang="en-US" dirty="0" smtClean="0"/>
              <a:t>agent or Company Opportunity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8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 –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Commission-only position</a:t>
            </a:r>
          </a:p>
          <a:p>
            <a:pPr lvl="1"/>
            <a:r>
              <a:rPr lang="en-US" dirty="0" smtClean="0"/>
              <a:t>These positions are contractually committed to turn into Permanent employment if an agent can show consistent sales within 6 months of 30k pieces sold.</a:t>
            </a:r>
          </a:p>
          <a:p>
            <a:r>
              <a:rPr lang="en-US" dirty="0" smtClean="0"/>
              <a:t>Commission Structure</a:t>
            </a:r>
          </a:p>
          <a:p>
            <a:pPr lvl="1"/>
            <a:r>
              <a:rPr lang="en-US" dirty="0" smtClean="0"/>
              <a:t>$</a:t>
            </a:r>
            <a:r>
              <a:rPr lang="en-US" dirty="0"/>
              <a:t>1 up to 5k pieces per month</a:t>
            </a:r>
          </a:p>
          <a:p>
            <a:pPr lvl="1"/>
            <a:r>
              <a:rPr lang="en-US" dirty="0" smtClean="0"/>
              <a:t>$1.50 </a:t>
            </a:r>
            <a:r>
              <a:rPr lang="en-US" dirty="0"/>
              <a:t>up to 10k pieces per month</a:t>
            </a:r>
          </a:p>
          <a:p>
            <a:pPr lvl="1"/>
            <a:r>
              <a:rPr lang="en-US" dirty="0" smtClean="0"/>
              <a:t>$</a:t>
            </a:r>
            <a:r>
              <a:rPr lang="en-US" dirty="0"/>
              <a:t>2 anything over 10k pieces per month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inclusive jump in scale, so 5001 piece pays out at $</a:t>
            </a:r>
            <a:r>
              <a:rPr lang="en-US" dirty="0" smtClean="0"/>
              <a:t>7,501.50</a:t>
            </a:r>
          </a:p>
          <a:p>
            <a:pPr lvl="1"/>
            <a:r>
              <a:rPr lang="en-US" dirty="0" smtClean="0"/>
              <a:t>We lose money on each sale but make money on accessories and online purchases without a promo code</a:t>
            </a:r>
          </a:p>
          <a:p>
            <a:r>
              <a:rPr lang="en-US" dirty="0" smtClean="0"/>
              <a:t>Share Share Ideas with others like yourself in an online community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ocial </a:t>
            </a:r>
            <a:r>
              <a:rPr lang="en-US" dirty="0"/>
              <a:t>i</a:t>
            </a:r>
            <a:r>
              <a:rPr lang="en-US" dirty="0" smtClean="0"/>
              <a:t>dentities </a:t>
            </a:r>
            <a:r>
              <a:rPr lang="en-US" dirty="0"/>
              <a:t>like Twitter and </a:t>
            </a:r>
            <a:r>
              <a:rPr lang="en-US" dirty="0" err="1" smtClean="0"/>
              <a:t>Instagram</a:t>
            </a:r>
            <a:r>
              <a:rPr lang="en-US" dirty="0" smtClean="0"/>
              <a:t> are shared as well</a:t>
            </a:r>
          </a:p>
          <a:p>
            <a:r>
              <a:rPr lang="en-US" dirty="0" smtClean="0"/>
              <a:t>Check what your promotional earnings daily online</a:t>
            </a:r>
          </a:p>
          <a:p>
            <a:r>
              <a:rPr lang="en-US" dirty="0" smtClean="0"/>
              <a:t>We pay bi-weekly for the two weeks prior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71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Future</a:t>
            </a:r>
            <a:endParaRPr lang="en-US" dirty="0"/>
          </a:p>
        </p:txBody>
      </p:sp>
      <p:pic>
        <p:nvPicPr>
          <p:cNvPr id="6" name="Picture 5" descr="pla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1728">
            <a:off x="2057400" y="2438400"/>
            <a:ext cx="7086600" cy="3563107"/>
          </a:xfrm>
          <a:prstGeom prst="rect">
            <a:avLst/>
          </a:prstGeom>
        </p:spPr>
      </p:pic>
      <p:pic>
        <p:nvPicPr>
          <p:cNvPr id="7" name="Picture 6" descr="toy hel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2726" r="19259" b="22081"/>
          <a:stretch/>
        </p:blipFill>
        <p:spPr>
          <a:xfrm rot="20894524">
            <a:off x="184909" y="1836260"/>
            <a:ext cx="5554105" cy="23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3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smtClean="0"/>
              <a:t>Steps (</a:t>
            </a:r>
            <a:r>
              <a:rPr lang="en-US" dirty="0" smtClean="0"/>
              <a:t>After Acceptance)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2296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Sign Terms and Agreement and NDA</a:t>
            </a:r>
          </a:p>
          <a:p>
            <a:pPr lvl="1"/>
            <a:r>
              <a:rPr lang="en-US" dirty="0" smtClean="0"/>
              <a:t>Product Information (</a:t>
            </a:r>
            <a:r>
              <a:rPr lang="en-US" dirty="0" err="1" smtClean="0"/>
              <a:t>Powerpoint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Setup support </a:t>
            </a:r>
            <a:r>
              <a:rPr lang="en-US" dirty="0"/>
              <a:t>community membership </a:t>
            </a:r>
            <a:r>
              <a:rPr lang="en-US" dirty="0" smtClean="0"/>
              <a:t>(</a:t>
            </a:r>
            <a:r>
              <a:rPr lang="en-US" dirty="0" err="1"/>
              <a:t>Z</a:t>
            </a:r>
            <a:r>
              <a:rPr lang="en-US" dirty="0" err="1" smtClean="0"/>
              <a:t>oho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Understand Your Job</a:t>
            </a:r>
          </a:p>
          <a:p>
            <a:pPr lvl="1"/>
            <a:r>
              <a:rPr lang="en-US" dirty="0" smtClean="0"/>
              <a:t>Read our website</a:t>
            </a:r>
          </a:p>
          <a:p>
            <a:r>
              <a:rPr lang="en-US" dirty="0" smtClean="0"/>
              <a:t>If you have </a:t>
            </a:r>
            <a:r>
              <a:rPr lang="en-US" dirty="0" smtClean="0"/>
              <a:t>an </a:t>
            </a:r>
            <a:r>
              <a:rPr lang="en-US" dirty="0" smtClean="0"/>
              <a:t>Entity; send us your Tax ID #</a:t>
            </a:r>
          </a:p>
          <a:p>
            <a:r>
              <a:rPr lang="en-US" dirty="0" smtClean="0"/>
              <a:t>Invest in POS (Point of Sales) </a:t>
            </a:r>
            <a:r>
              <a:rPr lang="en-US" dirty="0" smtClean="0"/>
              <a:t>Materials if you don’t have it already</a:t>
            </a:r>
            <a:endParaRPr lang="en-US" dirty="0" smtClean="0"/>
          </a:p>
          <a:p>
            <a:pPr lvl="1"/>
            <a:r>
              <a:rPr lang="en-US" dirty="0" smtClean="0"/>
              <a:t>(we make zero profit; all at cost if purchased from DC Labs)</a:t>
            </a:r>
          </a:p>
          <a:p>
            <a:pPr lvl="1"/>
            <a:r>
              <a:rPr lang="en-US" dirty="0" smtClean="0"/>
              <a:t>Used iPhone or iPod (est. $75 from eBay)</a:t>
            </a:r>
            <a:endParaRPr lang="en-US" dirty="0"/>
          </a:p>
          <a:p>
            <a:pPr lvl="1"/>
            <a:r>
              <a:rPr lang="en-US" dirty="0" smtClean="0"/>
              <a:t>New </a:t>
            </a:r>
            <a:r>
              <a:rPr lang="en-US" dirty="0"/>
              <a:t>Tablet </a:t>
            </a:r>
            <a:r>
              <a:rPr lang="en-US" dirty="0" smtClean="0"/>
              <a:t>($175</a:t>
            </a:r>
            <a:r>
              <a:rPr lang="en-US" dirty="0"/>
              <a:t> </a:t>
            </a:r>
            <a:r>
              <a:rPr lang="en-US" dirty="0" smtClean="0"/>
              <a:t>for Android tablet any Retailer online)</a:t>
            </a:r>
            <a:endParaRPr lang="en-US" dirty="0"/>
          </a:p>
          <a:p>
            <a:pPr lvl="1"/>
            <a:r>
              <a:rPr lang="en-US" dirty="0" smtClean="0"/>
              <a:t>5k </a:t>
            </a:r>
            <a:r>
              <a:rPr lang="en-US" dirty="0"/>
              <a:t>flyers with </a:t>
            </a:r>
            <a:r>
              <a:rPr lang="en-US" dirty="0" smtClean="0"/>
              <a:t>promo code </a:t>
            </a:r>
            <a:r>
              <a:rPr lang="en-US" dirty="0"/>
              <a:t>(</a:t>
            </a:r>
            <a:r>
              <a:rPr lang="en-US" dirty="0" smtClean="0"/>
              <a:t>$99 from Chromatic Printing in L.A</a:t>
            </a:r>
            <a:r>
              <a:rPr lang="en-US" dirty="0" smtClean="0"/>
              <a:t>.  - order </a:t>
            </a:r>
            <a:r>
              <a:rPr lang="en-US" dirty="0" smtClean="0"/>
              <a:t>directly with them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Choose from a few designs or make your own (requires approval)</a:t>
            </a:r>
          </a:p>
          <a:p>
            <a:pPr lvl="2"/>
            <a:r>
              <a:rPr lang="en-US" dirty="0" smtClean="0"/>
              <a:t>Get promo code </a:t>
            </a:r>
            <a:endParaRPr lang="en-US" dirty="0" smtClean="0"/>
          </a:p>
          <a:p>
            <a:pPr lvl="2"/>
            <a:r>
              <a:rPr lang="en-US" dirty="0" smtClean="0"/>
              <a:t>Shipping not included</a:t>
            </a:r>
            <a:endParaRPr lang="en-US" dirty="0"/>
          </a:p>
          <a:p>
            <a:pPr lvl="1"/>
            <a:r>
              <a:rPr lang="en-US" dirty="0" smtClean="0"/>
              <a:t>5 </a:t>
            </a:r>
            <a:r>
              <a:rPr lang="en-US" dirty="0"/>
              <a:t>pieces of the product (</a:t>
            </a:r>
            <a:r>
              <a:rPr lang="en-US" dirty="0" smtClean="0"/>
              <a:t>$50 </a:t>
            </a:r>
            <a:r>
              <a:rPr lang="en-US" dirty="0" smtClean="0"/>
              <a:t>from </a:t>
            </a:r>
            <a:r>
              <a:rPr lang="en-US" dirty="0"/>
              <a:t>DC LABS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Send you the app code</a:t>
            </a:r>
          </a:p>
          <a:p>
            <a:pPr lvl="2"/>
            <a:r>
              <a:rPr lang="en-US" dirty="0" smtClean="0"/>
              <a:t>Send you a dozen sticker sheets</a:t>
            </a:r>
            <a:endParaRPr lang="en-US" dirty="0" smtClean="0"/>
          </a:p>
          <a:p>
            <a:pPr lvl="2"/>
            <a:r>
              <a:rPr lang="en-US" dirty="0" smtClean="0"/>
              <a:t>Shipping not included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00200" y="1295400"/>
            <a:ext cx="6248400" cy="3429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11" name="Picture 10" descr="white_ca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1000"/>
            <a:ext cx="6934200" cy="5179248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6400" y="1219200"/>
            <a:ext cx="6019800" cy="533400"/>
          </a:xfrm>
        </p:spPr>
        <p:txBody>
          <a:bodyPr/>
          <a:lstStyle/>
          <a:p>
            <a:r>
              <a:rPr lang="en-US" dirty="0" smtClean="0"/>
              <a:t>Our First Prototype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90600" y="5257800"/>
            <a:ext cx="2457643" cy="841270"/>
          </a:xfrm>
          <a:prstGeom prst="roundRect">
            <a:avLst/>
          </a:prstGeom>
          <a:gradFill rotWithShape="1">
            <a:gsLst>
              <a:gs pos="0">
                <a:srgbClr val="F79646">
                  <a:tint val="100000"/>
                  <a:shade val="100000"/>
                  <a:satMod val="130000"/>
                </a:srgbClr>
              </a:gs>
              <a:gs pos="100000">
                <a:srgbClr val="F7964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>
            <a:sp3d extrusionH="57150">
              <a:bevelT w="38100" h="38100" prst="relaxedInset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Myriad Pro"/>
                <a:ea typeface="+mn-ea"/>
                <a:cs typeface="Myriad Pro"/>
              </a:rPr>
              <a:t>Apply Now</a:t>
            </a:r>
          </a:p>
        </p:txBody>
      </p:sp>
    </p:spTree>
    <p:extLst>
      <p:ext uri="{BB962C8B-B14F-4D97-AF65-F5344CB8AC3E}">
        <p14:creationId xmlns:p14="http://schemas.microsoft.com/office/powerpoint/2010/main" val="195955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Company</a:t>
            </a:r>
          </a:p>
          <a:p>
            <a:r>
              <a:rPr lang="en-US" dirty="0" smtClean="0"/>
              <a:t>Opportunity</a:t>
            </a:r>
          </a:p>
          <a:p>
            <a:pPr lvl="1"/>
            <a:r>
              <a:rPr lang="en-US" dirty="0" smtClean="0"/>
              <a:t>Organic Campaign</a:t>
            </a:r>
          </a:p>
          <a:p>
            <a:r>
              <a:rPr lang="en-US" dirty="0" smtClean="0"/>
              <a:t>Region</a:t>
            </a:r>
          </a:p>
          <a:p>
            <a:pPr lvl="1"/>
            <a:r>
              <a:rPr lang="en-US" dirty="0" smtClean="0"/>
              <a:t>Growth 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5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LABS LLC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Portland Oregon</a:t>
            </a:r>
            <a:endParaRPr lang="en-US" dirty="0"/>
          </a:p>
        </p:txBody>
      </p:sp>
      <p:pic>
        <p:nvPicPr>
          <p:cNvPr id="8" name="Picture 7" descr="Eagle_Ti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47800"/>
            <a:ext cx="4572000" cy="470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4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LABS LLC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Formed in 2012</a:t>
            </a:r>
          </a:p>
          <a:p>
            <a:r>
              <a:rPr lang="en-US" dirty="0" smtClean="0"/>
              <a:t>Limited Liability Corporation registered in the State of Oregon</a:t>
            </a:r>
          </a:p>
          <a:p>
            <a:r>
              <a:rPr lang="en-US" dirty="0" smtClean="0"/>
              <a:t>Partners</a:t>
            </a:r>
          </a:p>
          <a:p>
            <a:pPr lvl="1"/>
            <a:r>
              <a:rPr lang="en-US" dirty="0" smtClean="0"/>
              <a:t>Dan Freeman – Programmer Specialist</a:t>
            </a:r>
          </a:p>
          <a:p>
            <a:pPr lvl="1"/>
            <a:r>
              <a:rPr lang="en-US" dirty="0" err="1" smtClean="0"/>
              <a:t>Chae</a:t>
            </a:r>
            <a:r>
              <a:rPr lang="en-US" dirty="0" smtClean="0"/>
              <a:t> Pak – Product Designer</a:t>
            </a:r>
          </a:p>
          <a:p>
            <a:r>
              <a:rPr lang="en-US" dirty="0" smtClean="0"/>
              <a:t>App development and Toy manufacturing specialty</a:t>
            </a:r>
          </a:p>
          <a:p>
            <a:pPr lvl="1"/>
            <a:r>
              <a:rPr lang="en-US" dirty="0" smtClean="0"/>
              <a:t>Primary focus Apple iPhone and iPod Touch apps</a:t>
            </a:r>
          </a:p>
          <a:p>
            <a:pPr lvl="1"/>
            <a:r>
              <a:rPr lang="en-US" dirty="0" smtClean="0"/>
              <a:t>Plastics manufacturing</a:t>
            </a:r>
          </a:p>
          <a:p>
            <a:r>
              <a:rPr lang="en-US" dirty="0" smtClean="0"/>
              <a:t>Development Partners in China and India</a:t>
            </a:r>
          </a:p>
          <a:p>
            <a:r>
              <a:rPr lang="en-US" dirty="0" smtClean="0"/>
              <a:t>3D Modeling Partner in Detroit MI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6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82600" y="2057400"/>
            <a:ext cx="2032000" cy="3543300"/>
            <a:chOff x="76200" y="2057400"/>
            <a:chExt cx="2032000" cy="3543300"/>
          </a:xfrm>
        </p:grpSpPr>
        <p:pic>
          <p:nvPicPr>
            <p:cNvPr id="13" name="Picture 12" descr="ipho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2057400"/>
              <a:ext cx="2032000" cy="3543300"/>
            </a:xfrm>
            <a:prstGeom prst="rect">
              <a:avLst/>
            </a:prstGeom>
          </p:spPr>
        </p:pic>
        <p:pic>
          <p:nvPicPr>
            <p:cNvPr id="14" name="Picture 13" descr="rounded_square_streering_new_modified_2-0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4191000"/>
              <a:ext cx="304800" cy="3048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FX Driver and FX Car</a:t>
            </a:r>
            <a:endParaRPr lang="en-US" dirty="0"/>
          </a:p>
        </p:txBody>
      </p:sp>
      <p:pic>
        <p:nvPicPr>
          <p:cNvPr id="10" name="Picture 9" descr="for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/>
          <a:stretch/>
        </p:blipFill>
        <p:spPr>
          <a:xfrm>
            <a:off x="3200400" y="1905000"/>
            <a:ext cx="7391400" cy="51435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438400" y="2895600"/>
            <a:ext cx="533400" cy="990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2362200" y="4495800"/>
            <a:ext cx="1295400" cy="1295400"/>
          </a:xfrm>
          <a:prstGeom prst="wedgeRectCallout">
            <a:avLst>
              <a:gd name="adj1" fmla="val -83088"/>
              <a:gd name="adj2" fmla="val -5159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15" name="Picture 14" descr="rounded_square_streering_new_modified_2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720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7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Patents Pending Product</a:t>
            </a:r>
          </a:p>
          <a:p>
            <a:pPr lvl="1"/>
            <a:r>
              <a:rPr lang="en-US" dirty="0" smtClean="0"/>
              <a:t>FX Car (Toy) and FX Driver (Integrated App)</a:t>
            </a:r>
          </a:p>
          <a:p>
            <a:r>
              <a:rPr lang="en-US" dirty="0" smtClean="0"/>
              <a:t>Reimagined Toy Car that integrates an iPhone </a:t>
            </a:r>
          </a:p>
          <a:p>
            <a:pPr lvl="1"/>
            <a:r>
              <a:rPr lang="en-US" dirty="0" smtClean="0"/>
              <a:t>Android version coming soon!</a:t>
            </a:r>
          </a:p>
          <a:p>
            <a:r>
              <a:rPr lang="en-US" dirty="0" smtClean="0"/>
              <a:t>Two modes to play game</a:t>
            </a:r>
          </a:p>
          <a:p>
            <a:pPr lvl="1"/>
            <a:r>
              <a:rPr lang="en-US" dirty="0" err="1" smtClean="0"/>
              <a:t>Simuation</a:t>
            </a:r>
            <a:r>
              <a:rPr lang="en-US" dirty="0" smtClean="0"/>
              <a:t> Mode and Manual Mode</a:t>
            </a:r>
          </a:p>
          <a:p>
            <a:r>
              <a:rPr lang="en-US" dirty="0" smtClean="0"/>
              <a:t>Quality Sounds and Physics Graphics in App</a:t>
            </a:r>
          </a:p>
          <a:p>
            <a:r>
              <a:rPr lang="en-US" dirty="0" smtClean="0"/>
              <a:t>Toy Car is safe plastic</a:t>
            </a:r>
          </a:p>
          <a:p>
            <a:pPr lvl="1"/>
            <a:r>
              <a:rPr lang="en-US" dirty="0" smtClean="0"/>
              <a:t>HDPE is the same as food containers</a:t>
            </a:r>
          </a:p>
          <a:p>
            <a:r>
              <a:rPr lang="en-US" dirty="0" smtClean="0"/>
              <a:t>Toy Car has a silicon top for comfort and maximum grip for playing and interacting with the app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5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Target demographic is kids 3-7, however…</a:t>
            </a:r>
          </a:p>
          <a:p>
            <a:pPr lvl="1"/>
            <a:r>
              <a:rPr lang="en-US" dirty="0" smtClean="0"/>
              <a:t>Organic Campaign target demographic is 17 to 24 year olds</a:t>
            </a:r>
          </a:p>
          <a:p>
            <a:pPr lvl="1"/>
            <a:r>
              <a:rPr lang="en-US" dirty="0" smtClean="0"/>
              <a:t>We want the older sibling to make it cool, which is why we are not going the retail store route</a:t>
            </a:r>
          </a:p>
          <a:p>
            <a:r>
              <a:rPr lang="en-US" dirty="0" smtClean="0"/>
              <a:t>Variety of Online Packages</a:t>
            </a:r>
          </a:p>
          <a:p>
            <a:pPr lvl="1"/>
            <a:r>
              <a:rPr lang="en-US" dirty="0" smtClean="0"/>
              <a:t>Complete </a:t>
            </a:r>
            <a:r>
              <a:rPr lang="en-US" dirty="0" smtClean="0"/>
              <a:t>Package</a:t>
            </a:r>
          </a:p>
          <a:p>
            <a:pPr lvl="1"/>
            <a:r>
              <a:rPr lang="en-US" dirty="0" smtClean="0"/>
              <a:t>Stickers Package</a:t>
            </a:r>
            <a:endParaRPr lang="en-US" dirty="0" smtClean="0"/>
          </a:p>
          <a:p>
            <a:pPr lvl="1"/>
            <a:r>
              <a:rPr lang="en-US" dirty="0" smtClean="0"/>
              <a:t>Free Shipping</a:t>
            </a:r>
            <a:endParaRPr lang="en-US" dirty="0" smtClean="0"/>
          </a:p>
          <a:p>
            <a:pPr lvl="1"/>
            <a:r>
              <a:rPr lang="en-US" dirty="0" smtClean="0"/>
              <a:t>Masking Tape</a:t>
            </a:r>
          </a:p>
          <a:p>
            <a:r>
              <a:rPr lang="en-US" dirty="0" smtClean="0"/>
              <a:t>Starting Price of the Car retail $19.99</a:t>
            </a:r>
          </a:p>
          <a:p>
            <a:r>
              <a:rPr lang="en-US" dirty="0" smtClean="0"/>
              <a:t>Starting Price of App in </a:t>
            </a:r>
            <a:r>
              <a:rPr lang="en-US" dirty="0" err="1" smtClean="0"/>
              <a:t>AppStore</a:t>
            </a:r>
            <a:r>
              <a:rPr lang="en-US" dirty="0" smtClean="0"/>
              <a:t> $2.99</a:t>
            </a:r>
          </a:p>
          <a:p>
            <a:r>
              <a:rPr lang="en-US" dirty="0" smtClean="0"/>
              <a:t>Online Storefront at </a:t>
            </a:r>
            <a:r>
              <a:rPr lang="en-US" dirty="0" err="1" smtClean="0"/>
              <a:t>Appfxtoys.com</a:t>
            </a:r>
            <a:r>
              <a:rPr lang="en-US" dirty="0" smtClean="0"/>
              <a:t> only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3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 – Organic Campaign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Looking for Marketing Experts with their own </a:t>
            </a:r>
            <a:r>
              <a:rPr lang="en-US" dirty="0" smtClean="0"/>
              <a:t>company or independent agents</a:t>
            </a:r>
            <a:endParaRPr lang="en-US" dirty="0" smtClean="0"/>
          </a:p>
          <a:p>
            <a:r>
              <a:rPr lang="en-US" dirty="0" smtClean="0"/>
              <a:t>Two phased sales approach</a:t>
            </a:r>
          </a:p>
          <a:p>
            <a:pPr lvl="1"/>
            <a:r>
              <a:rPr lang="en-US" dirty="0" smtClean="0"/>
              <a:t>DC LABS will focus online and promote through digital channels</a:t>
            </a:r>
          </a:p>
          <a:p>
            <a:pPr lvl="1"/>
            <a:r>
              <a:rPr lang="en-US" dirty="0" smtClean="0"/>
              <a:t>YOU, promote locally and profit from a promotion code specially designed for YOU</a:t>
            </a:r>
          </a:p>
          <a:p>
            <a:r>
              <a:rPr lang="en-US" dirty="0" smtClean="0"/>
              <a:t>DC LABS only advertises and sells online and does not offer the same promo code or anything in that price class category</a:t>
            </a:r>
          </a:p>
          <a:p>
            <a:pPr lvl="1"/>
            <a:r>
              <a:rPr lang="en-US" dirty="0" smtClean="0"/>
              <a:t>Our Goal: build the retail value of $</a:t>
            </a:r>
            <a:r>
              <a:rPr lang="en-US" dirty="0" smtClean="0"/>
              <a:t>20 per car</a:t>
            </a:r>
            <a:endParaRPr lang="en-US" dirty="0" smtClean="0"/>
          </a:p>
          <a:p>
            <a:pPr lvl="1"/>
            <a:r>
              <a:rPr lang="en-US" dirty="0" smtClean="0"/>
              <a:t>Your Opportunity: Promo Code reduces the price 50%</a:t>
            </a:r>
          </a:p>
          <a:p>
            <a:pPr lvl="1"/>
            <a:r>
              <a:rPr lang="en-US" dirty="0" smtClean="0"/>
              <a:t>Promo </a:t>
            </a:r>
            <a:r>
              <a:rPr lang="en-US" dirty="0"/>
              <a:t>Codes are time-based (90 days), no quantity </a:t>
            </a:r>
            <a:r>
              <a:rPr lang="en-US" dirty="0" smtClean="0"/>
              <a:t>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6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 – Region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Own your region, on a first-come-first-serve basis</a:t>
            </a:r>
          </a:p>
          <a:p>
            <a:pPr lvl="1"/>
            <a:r>
              <a:rPr lang="en-US" dirty="0" smtClean="0"/>
              <a:t>Standard term length is 6 months</a:t>
            </a:r>
          </a:p>
          <a:p>
            <a:r>
              <a:rPr lang="en-US" dirty="0" smtClean="0"/>
              <a:t>Regions List</a:t>
            </a:r>
          </a:p>
          <a:p>
            <a:pPr lvl="1"/>
            <a:r>
              <a:rPr lang="en-US" dirty="0" smtClean="0"/>
              <a:t>Population of 10M or more – 10 Agents</a:t>
            </a:r>
          </a:p>
          <a:p>
            <a:pPr lvl="1"/>
            <a:r>
              <a:rPr lang="en-US" dirty="0" smtClean="0"/>
              <a:t>Population of 5M to 10M – 5 Agents</a:t>
            </a:r>
          </a:p>
          <a:p>
            <a:pPr lvl="1"/>
            <a:r>
              <a:rPr lang="en-US" dirty="0" smtClean="0"/>
              <a:t>Population of 3M to 5M – 3 Agents</a:t>
            </a:r>
          </a:p>
          <a:p>
            <a:pPr lvl="1"/>
            <a:r>
              <a:rPr lang="en-US" dirty="0" smtClean="0"/>
              <a:t>Population of 1M to 3M – 1 Agent</a:t>
            </a:r>
          </a:p>
          <a:p>
            <a:pPr lvl="1"/>
            <a:r>
              <a:rPr lang="en-US" dirty="0" smtClean="0"/>
              <a:t>Population of under 1M – No Agents at this time</a:t>
            </a:r>
          </a:p>
          <a:p>
            <a:r>
              <a:rPr lang="en-US" dirty="0" smtClean="0"/>
              <a:t>A region is protected through activity and sales.  We are unable to specify exact what that is,</a:t>
            </a:r>
            <a:r>
              <a:rPr lang="en-US" dirty="0"/>
              <a:t> </a:t>
            </a:r>
            <a:r>
              <a:rPr lang="en-US" dirty="0" smtClean="0"/>
              <a:t>as each region is different.  The specifics is unique and will be discussed at contract time.  However, here are the factors used as part of a balanced scorecard:</a:t>
            </a:r>
          </a:p>
          <a:p>
            <a:pPr lvl="1"/>
            <a:r>
              <a:rPr lang="en-US" dirty="0" smtClean="0"/>
              <a:t>Number of flyers distributed</a:t>
            </a:r>
          </a:p>
          <a:p>
            <a:pPr lvl="1"/>
            <a:r>
              <a:rPr lang="en-US" dirty="0" smtClean="0"/>
              <a:t>Number of promo codes used</a:t>
            </a:r>
          </a:p>
          <a:p>
            <a:pPr lvl="1"/>
            <a:r>
              <a:rPr lang="en-US" dirty="0" smtClean="0"/>
              <a:t>Number of fans/inquiries generated in that region</a:t>
            </a:r>
          </a:p>
          <a:p>
            <a:pPr lvl="1"/>
            <a:r>
              <a:rPr lang="en-US" dirty="0" smtClean="0"/>
              <a:t>Level of activity in the AppFX online sales community</a:t>
            </a:r>
          </a:p>
          <a:p>
            <a:pPr lvl="1"/>
            <a:r>
              <a:rPr lang="en-US" dirty="0" smtClean="0"/>
              <a:t>Level of engagement including sales and product ideas, better and more efficient ways to do work and innovation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51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397</TotalTime>
  <Words>796</Words>
  <Application>Microsoft Macintosh PowerPoint</Application>
  <PresentationFormat>On-screen Show (4:3)</PresentationFormat>
  <Paragraphs>108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Origin</vt:lpstr>
      <vt:lpstr>Regional Marketing Manager</vt:lpstr>
      <vt:lpstr>Overview</vt:lpstr>
      <vt:lpstr>DC LABS LLC</vt:lpstr>
      <vt:lpstr>DC LABS LLC</vt:lpstr>
      <vt:lpstr>Opportunity</vt:lpstr>
      <vt:lpstr>Opportunity</vt:lpstr>
      <vt:lpstr>Opportunity</vt:lpstr>
      <vt:lpstr>Opportunity – Organic Campaign</vt:lpstr>
      <vt:lpstr>Opportunity – Region</vt:lpstr>
      <vt:lpstr>Opportunity – Growth</vt:lpstr>
      <vt:lpstr>Next Steps</vt:lpstr>
      <vt:lpstr>Next Steps (After Acceptance)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 p</cp:lastModifiedBy>
  <cp:revision>36</cp:revision>
  <dcterms:created xsi:type="dcterms:W3CDTF">2013-01-22T21:54:05Z</dcterms:created>
  <dcterms:modified xsi:type="dcterms:W3CDTF">2013-08-30T03:28:03Z</dcterms:modified>
</cp:coreProperties>
</file>